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Encode Sans"/>
      <p:regular r:id="rId22"/>
      <p:bold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Encode Sans ExtraBold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3" roundtripDataSignature="AMtx7mg+upf3GK4ZUdDpBZLyvDhkVIMJ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EncodeSans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Encode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EncodeSansExtra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6d123ea8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6d123ea8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6d123ea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6d123ea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6d123ea8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6d123ea8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6d123ea8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6d123ea8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6d123ea8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6d123ea8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6d123ea8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6d123ea8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/>
          <p:nvPr>
            <p:ph type="ctrTitle"/>
          </p:nvPr>
        </p:nvSpPr>
        <p:spPr>
          <a:xfrm>
            <a:off x="311700" y="1197075"/>
            <a:ext cx="8520600" cy="1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b="1"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8"/>
          <p:cNvSpPr txBox="1"/>
          <p:nvPr>
            <p:ph idx="1" type="subTitle"/>
          </p:nvPr>
        </p:nvSpPr>
        <p:spPr>
          <a:xfrm>
            <a:off x="311700" y="3307413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8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Encode Sans ExtraBold"/>
              <a:buNone/>
              <a:defRPr sz="12000">
                <a:latin typeface="Encode Sans ExtraBold"/>
                <a:ea typeface="Encode Sans ExtraBold"/>
                <a:cs typeface="Encode Sans ExtraBold"/>
                <a:sym typeface="Encode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50" name="Google Shape;50;p17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/>
          <p:nvPr>
            <p:ph type="title"/>
          </p:nvPr>
        </p:nvSpPr>
        <p:spPr>
          <a:xfrm>
            <a:off x="311700" y="1984800"/>
            <a:ext cx="85206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9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311700" y="993350"/>
            <a:ext cx="85206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311700" y="1969350"/>
            <a:ext cx="85206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>
                <a:latin typeface="Encode Sans"/>
                <a:ea typeface="Encode Sans"/>
                <a:cs typeface="Encode Sans"/>
                <a:sym typeface="Encode Sans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  <a:defRPr>
                <a:latin typeface="Encode Sans"/>
                <a:ea typeface="Encode Sans"/>
                <a:cs typeface="Encode Sans"/>
                <a:sym typeface="Encode Sans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■"/>
              <a:defRPr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311700" y="993350"/>
            <a:ext cx="85206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311700" y="2054300"/>
            <a:ext cx="39999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 sz="1400">
                <a:latin typeface="Encode Sans"/>
                <a:ea typeface="Encode Sans"/>
                <a:cs typeface="Encode Sans"/>
                <a:sym typeface="Encode Sans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4832400" y="2054150"/>
            <a:ext cx="39999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●"/>
              <a:defRPr sz="1400">
                <a:latin typeface="Encode Sans"/>
                <a:ea typeface="Encode Sans"/>
                <a:cs typeface="Encode Sans"/>
                <a:sym typeface="Encode Sans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type="title"/>
          </p:nvPr>
        </p:nvSpPr>
        <p:spPr>
          <a:xfrm>
            <a:off x="311700" y="993350"/>
            <a:ext cx="85206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311700" y="1042600"/>
            <a:ext cx="28080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311700" y="1389600"/>
            <a:ext cx="28080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●"/>
              <a:defRPr sz="1200">
                <a:latin typeface="Encode Sans"/>
                <a:ea typeface="Encode Sans"/>
                <a:cs typeface="Encode Sans"/>
                <a:sym typeface="Encode Sans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○"/>
              <a:defRPr sz="1200">
                <a:latin typeface="Encode Sans"/>
                <a:ea typeface="Encode Sans"/>
                <a:cs typeface="Encode Sans"/>
                <a:sym typeface="Encode Sans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Encode Sans"/>
              <a:buChar char="■"/>
              <a:defRPr sz="1200"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34" name="Google Shape;34;p13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490250" y="973100"/>
            <a:ext cx="6367800" cy="3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b="1" sz="4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14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5"/>
          <p:cNvSpPr txBox="1"/>
          <p:nvPr>
            <p:ph type="title"/>
          </p:nvPr>
        </p:nvSpPr>
        <p:spPr>
          <a:xfrm>
            <a:off x="265500" y="1073500"/>
            <a:ext cx="40452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Encode Sans"/>
              <a:buNone/>
              <a:defRPr b="1" sz="4200"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49125" y="4179425"/>
            <a:ext cx="563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993350"/>
            <a:ext cx="85206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969350"/>
            <a:ext cx="85206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Char char="●"/>
              <a:defRPr b="0" i="0" sz="18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●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●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○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"/>
              <a:buChar char="■"/>
              <a:defRPr b="0" i="0" sz="14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/>
        </p:txBody>
      </p:sp>
      <p:sp>
        <p:nvSpPr>
          <p:cNvPr id="8" name="Google Shape;8;p7"/>
          <p:cNvSpPr txBox="1"/>
          <p:nvPr/>
        </p:nvSpPr>
        <p:spPr>
          <a:xfrm>
            <a:off x="1668175" y="84975"/>
            <a:ext cx="7475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Programación I</a:t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" name="Google Shape;9;p7"/>
          <p:cNvSpPr txBox="1"/>
          <p:nvPr/>
        </p:nvSpPr>
        <p:spPr>
          <a:xfrm>
            <a:off x="1668175" y="654446"/>
            <a:ext cx="7475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Fundamentos de programación: Introducción a Python</a:t>
            </a:r>
            <a:endParaRPr b="0" i="0" sz="15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10;p7"/>
          <p:cNvSpPr txBox="1"/>
          <p:nvPr/>
        </p:nvSpPr>
        <p:spPr>
          <a:xfrm>
            <a:off x="1668175" y="370798"/>
            <a:ext cx="7475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Scarafilo Germán - </a:t>
            </a:r>
            <a:r>
              <a:rPr lang="es-419" sz="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Gatto Catriel - Ochoa Gonzalo</a:t>
            </a:r>
            <a:endParaRPr b="0" i="0" sz="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" name="Google Shape;11;p7"/>
          <p:cNvSpPr txBox="1"/>
          <p:nvPr>
            <p:ph idx="12" type="sldNum"/>
          </p:nvPr>
        </p:nvSpPr>
        <p:spPr>
          <a:xfrm>
            <a:off x="8472458" y="46102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python.org/es/3/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/>
        </p:nvSpPr>
        <p:spPr>
          <a:xfrm>
            <a:off x="633575" y="1881575"/>
            <a:ext cx="33132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s-419" sz="33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  <a:t>Introducción a python</a:t>
            </a:r>
            <a:endParaRPr b="1" i="0" sz="3300" u="none" cap="none" strike="noStrike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15411" l="0" r="0" t="0"/>
          <a:stretch/>
        </p:blipFill>
        <p:spPr>
          <a:xfrm>
            <a:off x="3946775" y="1442900"/>
            <a:ext cx="5026250" cy="23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/>
        </p:nvSpPr>
        <p:spPr>
          <a:xfrm>
            <a:off x="109500" y="870675"/>
            <a:ext cx="89250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s-419" sz="3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Versiones</a:t>
            </a:r>
            <a:br>
              <a:rPr b="1" i="0" lang="es-419" sz="3300" u="none" cap="none" strike="noStrik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r>
              <a:rPr b="0" i="0" lang="es-419" sz="18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La versión más reciente de Python es Python 3.12.X, es la que usaremos en este curso.</a:t>
            </a:r>
            <a:endParaRPr b="0" i="0" sz="18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2300" y="1884025"/>
            <a:ext cx="5421250" cy="31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/>
        </p:nvSpPr>
        <p:spPr>
          <a:xfrm>
            <a:off x="154950" y="1223475"/>
            <a:ext cx="60048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s-419" sz="3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Sintaxis</a:t>
            </a:r>
            <a:endParaRPr b="1" i="0" sz="3300" u="none" cap="none" strike="noStrike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419" sz="26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Tiene similitudes con el idioma inglés.</a:t>
            </a:r>
            <a:br>
              <a:rPr b="0" i="0" lang="es-419" sz="26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r>
              <a:rPr b="0" i="0" lang="es-419" sz="26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Usa salto de línea para completar un comando.</a:t>
            </a:r>
            <a:br>
              <a:rPr b="0" i="0" lang="es-419" sz="26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</a:br>
            <a:r>
              <a:rPr b="0" i="0" lang="es-419" sz="26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Se basa en sangría para definir alcance.</a:t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8513" y="1525725"/>
            <a:ext cx="263842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6d123ea8b_1_31"/>
          <p:cNvSpPr txBox="1"/>
          <p:nvPr>
            <p:ph type="ctrTitle"/>
          </p:nvPr>
        </p:nvSpPr>
        <p:spPr>
          <a:xfrm>
            <a:off x="311700" y="1197075"/>
            <a:ext cx="8520600" cy="17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Link a la documentación oficial de Python</a:t>
            </a:r>
            <a:endParaRPr/>
          </a:p>
        </p:txBody>
      </p:sp>
      <p:sp>
        <p:nvSpPr>
          <p:cNvPr id="123" name="Google Shape;123;g346d123ea8b_1_31"/>
          <p:cNvSpPr txBox="1"/>
          <p:nvPr>
            <p:ph idx="1" type="subTitle"/>
          </p:nvPr>
        </p:nvSpPr>
        <p:spPr>
          <a:xfrm>
            <a:off x="311700" y="3383613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Documentación oficial de Python</a:t>
            </a:r>
            <a:endParaRPr b="1" i="1">
              <a:solidFill>
                <a:schemeClr val="accent1"/>
              </a:solidFill>
            </a:endParaRPr>
          </a:p>
        </p:txBody>
      </p:sp>
      <p:pic>
        <p:nvPicPr>
          <p:cNvPr id="124" name="Google Shape;124;g346d123ea8b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50" y="3469017"/>
            <a:ext cx="621825" cy="6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154950" y="1223475"/>
            <a:ext cx="60048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s-419" sz="3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¿Qué es Python?</a:t>
            </a:r>
            <a:endParaRPr b="1" i="0" sz="3300" u="none" cap="none" strike="noStrike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419" sz="26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Python es un lenguaje de programación popular. Fué creado por Guido van Rossum en el año 1989 y lanzado en 1991.</a:t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6825" y="1432050"/>
            <a:ext cx="2495226" cy="2495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/>
        </p:nvSpPr>
        <p:spPr>
          <a:xfrm>
            <a:off x="1207225" y="1046700"/>
            <a:ext cx="60048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s-419" sz="3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¿Qué se puede hacer?</a:t>
            </a:r>
            <a:endParaRPr b="1" i="0" sz="3300" u="none" cap="none" strike="noStrike">
              <a:solidFill>
                <a:srgbClr val="FFFF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ncode Sans"/>
              <a:buChar char="●"/>
            </a:pPr>
            <a:r>
              <a:rPr b="0" i="0" lang="es-419" sz="26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Software multiplataforma.</a:t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ncode Sans"/>
              <a:buChar char="●"/>
            </a:pPr>
            <a:r>
              <a:rPr b="0" i="0" lang="es-419" sz="26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Videojuegos.</a:t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ncode Sans"/>
              <a:buChar char="●"/>
            </a:pPr>
            <a:r>
              <a:rPr b="0" i="0" lang="es-419" sz="26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Aplicaciones web.</a:t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ncode Sans"/>
              <a:buChar char="●"/>
            </a:pPr>
            <a:r>
              <a:rPr b="0" i="0" lang="es-419" sz="26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Aplicaciones de Big Data.</a:t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Encode Sans"/>
              <a:buChar char="●"/>
            </a:pPr>
            <a:r>
              <a:rPr b="0" i="0" lang="es-419" sz="26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Inteligencia artificial</a:t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2825" y="1931425"/>
            <a:ext cx="2993800" cy="22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/>
        </p:nvSpPr>
        <p:spPr>
          <a:xfrm>
            <a:off x="615450" y="1214200"/>
            <a:ext cx="79131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s-419" sz="3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¿Por qué Python?</a:t>
            </a:r>
            <a:endParaRPr b="1" i="0" sz="3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"/>
              <a:buChar char="●"/>
            </a:pPr>
            <a:r>
              <a:rPr b="0" i="0" lang="es-419" sz="24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Funciona en diferentes plataformas</a:t>
            </a:r>
            <a:endParaRPr b="0" i="0" sz="24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"/>
              <a:buChar char="●"/>
            </a:pPr>
            <a:r>
              <a:rPr b="0" i="0" lang="es-419" sz="24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Sintaxis simple</a:t>
            </a:r>
            <a:endParaRPr b="0" i="0" sz="24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"/>
              <a:buChar char="●"/>
            </a:pPr>
            <a:r>
              <a:rPr b="0" i="0" lang="es-419" sz="24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Se ejecuta en un sistema de interpretación</a:t>
            </a:r>
            <a:endParaRPr b="0" i="0" sz="24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"/>
              <a:buChar char="●"/>
            </a:pPr>
            <a:r>
              <a:rPr b="0" i="0" lang="es-419" sz="2400" u="none" cap="none" strike="noStrik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rPr>
              <a:t>Es procedural y también orientado a objetos</a:t>
            </a:r>
            <a:endParaRPr b="0" i="0" sz="24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6d123ea8b_1_0"/>
          <p:cNvSpPr txBox="1"/>
          <p:nvPr>
            <p:ph type="ctrTitle"/>
          </p:nvPr>
        </p:nvSpPr>
        <p:spPr>
          <a:xfrm>
            <a:off x="311700" y="1273275"/>
            <a:ext cx="8520600" cy="8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4280"/>
              <a:t>¿Cómo podríamos describir Python brevemente?</a:t>
            </a:r>
            <a:endParaRPr sz="4280"/>
          </a:p>
        </p:txBody>
      </p:sp>
      <p:sp>
        <p:nvSpPr>
          <p:cNvPr id="81" name="Google Shape;81;g346d123ea8b_1_0"/>
          <p:cNvSpPr txBox="1"/>
          <p:nvPr>
            <p:ph idx="1" type="subTitle"/>
          </p:nvPr>
        </p:nvSpPr>
        <p:spPr>
          <a:xfrm>
            <a:off x="311700" y="2382101"/>
            <a:ext cx="8520600" cy="19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trata de </a:t>
            </a:r>
            <a:r>
              <a:rPr lang="es-419"/>
              <a:t>un lenguaje de programación versátil y fácil de usar, ideal para automatizar tareas, desarrollar aplicaciones con interfaz gráfica, crear bases de datos personalizadas o incluso programar videojuegos.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Su simplicidad lo hace accesible tanto para principiantes como para desarrolladores experimentados que buscan una alternativa más ágil a lenguajes como C, C++ o Java.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6d123ea8b_1_18"/>
          <p:cNvSpPr txBox="1"/>
          <p:nvPr>
            <p:ph type="ctrTitle"/>
          </p:nvPr>
        </p:nvSpPr>
        <p:spPr>
          <a:xfrm>
            <a:off x="311700" y="435075"/>
            <a:ext cx="8520600" cy="17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/>
              <a:t>Lenguaje interpretado</a:t>
            </a:r>
            <a:endParaRPr sz="4700"/>
          </a:p>
        </p:txBody>
      </p:sp>
      <p:pic>
        <p:nvPicPr>
          <p:cNvPr id="87" name="Google Shape;87;g346d123ea8b_1_18"/>
          <p:cNvPicPr preferRelativeResize="0"/>
          <p:nvPr/>
        </p:nvPicPr>
        <p:blipFill rotWithShape="1">
          <a:blip r:embed="rId3">
            <a:alphaModFix/>
          </a:blip>
          <a:srcRect b="12441" l="0" r="0" t="0"/>
          <a:stretch/>
        </p:blipFill>
        <p:spPr>
          <a:xfrm>
            <a:off x="2824938" y="1762550"/>
            <a:ext cx="3494125" cy="3059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6d123ea8b_1_6"/>
          <p:cNvSpPr txBox="1"/>
          <p:nvPr>
            <p:ph type="ctrTitle"/>
          </p:nvPr>
        </p:nvSpPr>
        <p:spPr>
          <a:xfrm>
            <a:off x="311700" y="1197075"/>
            <a:ext cx="8520600" cy="17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Lenguaje interpretado</a:t>
            </a:r>
            <a:endParaRPr/>
          </a:p>
        </p:txBody>
      </p:sp>
      <p:sp>
        <p:nvSpPr>
          <p:cNvPr id="93" name="Google Shape;93;g346d123ea8b_1_6"/>
          <p:cNvSpPr txBox="1"/>
          <p:nvPr>
            <p:ph idx="1" type="subTitle"/>
          </p:nvPr>
        </p:nvSpPr>
        <p:spPr>
          <a:xfrm>
            <a:off x="311700" y="3061249"/>
            <a:ext cx="8520600" cy="12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 ser un lenguaje interpretado, Python permite probar código de manera interactiva sin necesidad de compilación, lo que acelera el desarrollo. Además, ofrece estructuras de datos avanzadas como listas y diccionarios, facilitando la escritura de programas más compactos y legibles en comparación con otros lenguajes.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346d123ea8b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375" y="2707750"/>
            <a:ext cx="3851250" cy="19256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g346d123ea8b_1_24"/>
          <p:cNvSpPr txBox="1"/>
          <p:nvPr>
            <p:ph type="ctrTitle"/>
          </p:nvPr>
        </p:nvSpPr>
        <p:spPr>
          <a:xfrm>
            <a:off x="311700" y="1120875"/>
            <a:ext cx="8520600" cy="17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Modularización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6d123ea8b_1_12"/>
          <p:cNvSpPr txBox="1"/>
          <p:nvPr>
            <p:ph type="ctrTitle"/>
          </p:nvPr>
        </p:nvSpPr>
        <p:spPr>
          <a:xfrm>
            <a:off x="311700" y="1120875"/>
            <a:ext cx="8520600" cy="17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Modularización</a:t>
            </a:r>
            <a:endParaRPr/>
          </a:p>
        </p:txBody>
      </p:sp>
      <p:sp>
        <p:nvSpPr>
          <p:cNvPr id="105" name="Google Shape;105;g346d123ea8b_1_12"/>
          <p:cNvSpPr txBox="1"/>
          <p:nvPr>
            <p:ph idx="1" type="subTitle"/>
          </p:nvPr>
        </p:nvSpPr>
        <p:spPr>
          <a:xfrm>
            <a:off x="311700" y="2571749"/>
            <a:ext cx="8520600" cy="17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Python es altamente modular, permitiendo dividir programas en partes reutilizables y acceder a una amplia biblioteca estándar con herramientas para la manipulación de archivos, redes y gráficos. También es extensible, lo que significa que se pueden integrar funciones escritas en C para mejorar el rendimiento o añadir compatibilidad con bibliotecas externas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